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0" r:id="rId1"/>
  </p:sldMasterIdLst>
  <p:sldIdLst>
    <p:sldId id="256" r:id="rId2"/>
    <p:sldId id="257" r:id="rId3"/>
    <p:sldId id="263" r:id="rId4"/>
    <p:sldId id="264" r:id="rId5"/>
    <p:sldId id="265" r:id="rId6"/>
    <p:sldId id="262" r:id="rId7"/>
    <p:sldId id="261" r:id="rId8"/>
    <p:sldId id="260" r:id="rId9"/>
    <p:sldId id="259" r:id="rId10"/>
    <p:sldId id="258" r:id="rId11"/>
    <p:sldId id="266" r:id="rId12"/>
    <p:sldId id="267" r:id="rId13"/>
    <p:sldId id="268" r:id="rId14"/>
    <p:sldId id="269" r:id="rId15"/>
    <p:sldId id="270" r:id="rId16"/>
    <p:sldId id="271" r:id="rId17"/>
    <p:sldId id="286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0" r:id="rId27"/>
    <p:sldId id="281" r:id="rId28"/>
    <p:sldId id="282" r:id="rId29"/>
    <p:sldId id="283" r:id="rId30"/>
    <p:sldId id="284" r:id="rId31"/>
    <p:sldId id="285" r:id="rId3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>
        <p:scale>
          <a:sx n="30" d="100"/>
          <a:sy n="30" d="100"/>
        </p:scale>
        <p:origin x="-1522" y="-535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036320" y="0"/>
            <a:ext cx="100584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16000" y="3200400"/>
            <a:ext cx="10058400" cy="1524000"/>
          </a:xfrm>
        </p:spPr>
        <p:txBody>
          <a:bodyPr>
            <a:noAutofit/>
          </a:bodyPr>
          <a:lstStyle>
            <a:lvl1pPr>
              <a:defRPr sz="8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16000" y="4724400"/>
            <a:ext cx="9144000" cy="990600"/>
          </a:xfrm>
        </p:spPr>
        <p:txBody>
          <a:bodyPr anchor="t" anchorCtr="0">
            <a:normAutofit/>
          </a:bodyPr>
          <a:lstStyle>
            <a:lvl1pPr marL="0" indent="0" algn="l">
              <a:buNone/>
              <a:defRPr sz="28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3C15F2-ADAE-4B36-9C7D-868C99F06C9A}" type="datetimeFigureOut">
              <a:rPr lang="ru-RU" smtClean="0"/>
              <a:t>05.05.2022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D7DE9F-EEDB-43C4-B457-5AC071F16D6C}" type="slidenum">
              <a:rPr lang="ru-RU" smtClean="0"/>
              <a:t>‹#›</a:t>
            </a:fld>
            <a:endParaRPr lang="ru-RU"/>
          </a:p>
        </p:txBody>
      </p:sp>
      <p:sp>
        <p:nvSpPr>
          <p:cNvPr id="7" name="Rectangle 6"/>
          <p:cNvSpPr/>
          <p:nvPr/>
        </p:nvSpPr>
        <p:spPr>
          <a:xfrm>
            <a:off x="1036320" y="6172200"/>
            <a:ext cx="100584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19200" y="685800"/>
            <a:ext cx="9652000" cy="3886200"/>
          </a:xfrm>
        </p:spPr>
        <p:txBody>
          <a:bodyPr vert="eaVert" anchor="t" anchorCtr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3C15F2-ADAE-4B36-9C7D-868C99F06C9A}" type="datetimeFigureOut">
              <a:rPr lang="ru-RU" smtClean="0"/>
              <a:t>05.05.2022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D7DE9F-EEDB-43C4-B457-5AC071F16D6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16000" y="685802"/>
            <a:ext cx="2438400" cy="5410199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454400" y="685801"/>
            <a:ext cx="7620000" cy="4876800"/>
          </a:xfrm>
        </p:spPr>
        <p:txBody>
          <a:bodyPr vert="eaVert" anchor="t" anchorCtr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3C15F2-ADAE-4B36-9C7D-868C99F06C9A}" type="datetimeFigureOut">
              <a:rPr lang="ru-RU" smtClean="0"/>
              <a:t>05.05.2022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D7DE9F-EEDB-43C4-B457-5AC071F16D6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3C15F2-ADAE-4B36-9C7D-868C99F06C9A}" type="datetimeFigureOut">
              <a:rPr lang="ru-RU" smtClean="0"/>
              <a:t>05.05.2022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D7DE9F-EEDB-43C4-B457-5AC071F16D6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036320" y="0"/>
            <a:ext cx="100584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16000" y="3276600"/>
            <a:ext cx="10058400" cy="1676400"/>
          </a:xfrm>
        </p:spPr>
        <p:txBody>
          <a:bodyPr anchor="b" anchorCtr="0"/>
          <a:lstStyle>
            <a:lvl1pPr algn="l">
              <a:defRPr sz="54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16000" y="4953000"/>
            <a:ext cx="9144000" cy="914400"/>
          </a:xfrm>
        </p:spPr>
        <p:txBody>
          <a:bodyPr anchor="t" anchorCtr="0">
            <a:normAutofit/>
          </a:bodyPr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3C15F2-ADAE-4B36-9C7D-868C99F06C9A}" type="datetimeFigureOut">
              <a:rPr lang="ru-RU" smtClean="0"/>
              <a:t>05.05.2022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D7DE9F-EEDB-43C4-B457-5AC071F16D6C}" type="slidenum">
              <a:rPr lang="ru-RU" smtClean="0"/>
              <a:t>‹#›</a:t>
            </a:fld>
            <a:endParaRPr lang="ru-RU"/>
          </a:p>
        </p:txBody>
      </p:sp>
      <p:sp>
        <p:nvSpPr>
          <p:cNvPr id="8" name="Rectangle 7"/>
          <p:cNvSpPr/>
          <p:nvPr/>
        </p:nvSpPr>
        <p:spPr>
          <a:xfrm>
            <a:off x="1036320" y="6172200"/>
            <a:ext cx="100584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16000" y="609601"/>
            <a:ext cx="48768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609601"/>
            <a:ext cx="48768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3C15F2-ADAE-4B36-9C7D-868C99F06C9A}" type="datetimeFigureOut">
              <a:rPr lang="ru-RU" smtClean="0"/>
              <a:t>05.05.2022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D7DE9F-EEDB-43C4-B457-5AC071F16D6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11936" y="609600"/>
            <a:ext cx="48768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11936" y="1329264"/>
            <a:ext cx="48768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536" y="609600"/>
            <a:ext cx="48768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536" y="1329264"/>
            <a:ext cx="48768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3C15F2-ADAE-4B36-9C7D-868C99F06C9A}" type="datetimeFigureOut">
              <a:rPr lang="ru-RU" smtClean="0"/>
              <a:t>05.05.2022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D7DE9F-EEDB-43C4-B457-5AC071F16D6C}" type="slidenum">
              <a:rPr lang="ru-RU" smtClean="0"/>
              <a:t>‹#›</a:t>
            </a:fld>
            <a:endParaRPr lang="ru-RU"/>
          </a:p>
        </p:txBody>
      </p:sp>
      <p:cxnSp>
        <p:nvCxnSpPr>
          <p:cNvPr id="11" name="Straight Connector 10"/>
          <p:cNvCxnSpPr/>
          <p:nvPr/>
        </p:nvCxnSpPr>
        <p:spPr>
          <a:xfrm>
            <a:off x="1011936" y="1249362"/>
            <a:ext cx="48768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6193536" y="1249362"/>
            <a:ext cx="48768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3C15F2-ADAE-4B36-9C7D-868C99F06C9A}" type="datetimeFigureOut">
              <a:rPr lang="ru-RU" smtClean="0"/>
              <a:t>05.05.2022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D7DE9F-EEDB-43C4-B457-5AC071F16D6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3C15F2-ADAE-4B36-9C7D-868C99F06C9A}" type="datetimeFigureOut">
              <a:rPr lang="ru-RU" smtClean="0"/>
              <a:t>05.05.2022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D7DE9F-EEDB-43C4-B457-5AC071F16D6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16000" y="4572000"/>
            <a:ext cx="9046464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47821" y="457201"/>
            <a:ext cx="6126579" cy="4114799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16002" y="457200"/>
            <a:ext cx="3564876" cy="4114800"/>
          </a:xfrm>
        </p:spPr>
        <p:txBody>
          <a:bodyPr>
            <a:normAutofit/>
          </a:bodyPr>
          <a:lstStyle>
            <a:lvl1pPr marL="0" indent="0">
              <a:buNone/>
              <a:defRPr sz="21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3C15F2-ADAE-4B36-9C7D-868C99F06C9A}" type="datetimeFigureOut">
              <a:rPr lang="ru-RU" smtClean="0"/>
              <a:t>05.05.2022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D7DE9F-EEDB-43C4-B457-5AC071F16D6C}" type="slidenum">
              <a:rPr lang="ru-RU" smtClean="0"/>
              <a:t>‹#›</a:t>
            </a:fld>
            <a:endParaRPr lang="ru-RU"/>
          </a:p>
        </p:txBody>
      </p:sp>
      <p:cxnSp>
        <p:nvCxnSpPr>
          <p:cNvPr id="10" name="Straight Connector 9"/>
          <p:cNvCxnSpPr/>
          <p:nvPr/>
        </p:nvCxnSpPr>
        <p:spPr>
          <a:xfrm rot="5400000">
            <a:off x="2871259" y="2514336"/>
            <a:ext cx="3810000" cy="2117"/>
          </a:xfrm>
          <a:prstGeom prst="line">
            <a:avLst/>
          </a:prstGeom>
          <a:ln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11936" y="4572000"/>
            <a:ext cx="9046464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36320" y="457200"/>
            <a:ext cx="10058400" cy="2895600"/>
          </a:xfrm>
          <a:ln w="6350">
            <a:solidFill>
              <a:schemeClr val="tx2"/>
            </a:solidFill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33856" y="3505200"/>
            <a:ext cx="9855200" cy="804862"/>
          </a:xfrm>
        </p:spPr>
        <p:txBody>
          <a:bodyPr anchor="t" anchorCtr="0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3C15F2-ADAE-4B36-9C7D-868C99F06C9A}" type="datetimeFigureOut">
              <a:rPr lang="ru-RU" smtClean="0"/>
              <a:t>05.05.2022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D7DE9F-EEDB-43C4-B457-5AC071F16D6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16000" y="4572000"/>
            <a:ext cx="9042400" cy="16002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16000" y="685800"/>
            <a:ext cx="10058400" cy="3886200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31200" y="6208777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  <a:latin typeface="+mn-lt"/>
              </a:defRPr>
            </a:lvl1pPr>
          </a:lstStyle>
          <a:p>
            <a:fld id="{D43C15F2-ADAE-4B36-9C7D-868C99F06C9A}" type="datetimeFigureOut">
              <a:rPr lang="ru-RU" smtClean="0"/>
              <a:t>05.05.2022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15999" y="6208777"/>
            <a:ext cx="649849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160000" y="5687569"/>
            <a:ext cx="1016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</a:lstStyle>
          <a:p>
            <a:fld id="{C8D7DE9F-EEDB-43C4-B457-5AC071F16D6C}" type="slidenum">
              <a:rPr lang="ru-RU" smtClean="0"/>
              <a:t>‹#›</a:t>
            </a:fld>
            <a:endParaRPr lang="ru-RU"/>
          </a:p>
        </p:txBody>
      </p:sp>
      <p:sp>
        <p:nvSpPr>
          <p:cNvPr id="8" name="Rectangle 7"/>
          <p:cNvSpPr/>
          <p:nvPr/>
        </p:nvSpPr>
        <p:spPr>
          <a:xfrm>
            <a:off x="1036320" y="0"/>
            <a:ext cx="10058400" cy="381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1036320" y="6172200"/>
            <a:ext cx="100584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  <p:sldLayoutId id="2147483696" r:id="rId6"/>
    <p:sldLayoutId id="2147483697" r:id="rId7"/>
    <p:sldLayoutId id="2147483698" r:id="rId8"/>
    <p:sldLayoutId id="2147483699" r:id="rId9"/>
    <p:sldLayoutId id="2147483700" r:id="rId10"/>
    <p:sldLayoutId id="214748370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54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9436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686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64592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1901952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8pPr>
      <a:lvl9pPr marL="24688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hyperlink" Target="https://alimnurov.wixsite.com/akilova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hyperlink" Target="https://alimnurov.wixsite.com/akilova" TargetMode="Externa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686816" y="4133088"/>
            <a:ext cx="11176000" cy="1524000"/>
          </a:xfrm>
        </p:spPr>
        <p:txBody>
          <a:bodyPr/>
          <a:lstStyle/>
          <a:p>
            <a:pPr algn="ctr"/>
            <a:r>
              <a:rPr lang="kk-KZ" b="1" dirty="0" smtClean="0">
                <a:latin typeface="+mn-lt"/>
              </a:rPr>
              <a:t>Сыбайлас жемқорлық және қоғам</a:t>
            </a:r>
            <a:endParaRPr lang="ru-RU" b="1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85617175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21177694">
            <a:off x="683625" y="911431"/>
            <a:ext cx="10396882" cy="1151965"/>
          </a:xfrm>
        </p:spPr>
        <p:txBody>
          <a:bodyPr>
            <a:normAutofit/>
          </a:bodyPr>
          <a:lstStyle/>
          <a:p>
            <a:pPr algn="ctr"/>
            <a:r>
              <a:rPr lang="kk-KZ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Күшіңе сенбе, адал ісіңе сен!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0800" y="685800"/>
            <a:ext cx="6908800" cy="38862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57279289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k-K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қосымша ақпарат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Club166294280 – Anticorruption team </a:t>
            </a:r>
          </a:p>
          <a:p>
            <a:pPr algn="ctr"/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https://alimnurov.wixsite.com/akilova</a:t>
            </a:r>
            <a:endParaRPr lang="kk-KZ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https://online.zakon.kz</a:t>
            </a:r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9252658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4939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0034" y="0"/>
            <a:ext cx="4088674" cy="577628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69161761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1115" y="1730828"/>
            <a:ext cx="2122713" cy="2462349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83036" y="1488630"/>
            <a:ext cx="7387046" cy="3488318"/>
          </a:xfrm>
        </p:spPr>
        <p:txBody>
          <a:bodyPr>
            <a:normAutofit fontScale="92500"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Закон республики Казахстан «О борьбе с коррупцией» дает следующее определение коррупции:</a:t>
            </a:r>
          </a:p>
          <a:p>
            <a:pPr marL="0" indent="0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Это не предусмотренное законом принятие лично или через посредника имущественных благ и преимуществ лицами, выполняющими государственные функции, а также лицами, приравненными к ним, с использованием своих должностных полномочий для получения выгоды. 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307326">
            <a:off x="325482" y="1249271"/>
            <a:ext cx="4079507" cy="310066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50969255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37267" y="1783080"/>
            <a:ext cx="3427849" cy="2122714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1488630"/>
            <a:ext cx="6472646" cy="3553633"/>
          </a:xfrm>
        </p:spPr>
        <p:txBody>
          <a:bodyPr/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Международно-правовое определение коррупции, использующиеся в документах ООН, выглядит следующим образом:</a:t>
            </a:r>
          </a:p>
          <a:p>
            <a:pPr marL="0" indent="0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Коррупция – это злоупотребление государственной властью для получения выгоды в личных целях, в целях третьих лиц и групп. 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8413" y="972207"/>
            <a:ext cx="4625555" cy="346916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47336846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Взятка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68666" y="443602"/>
            <a:ext cx="10914017" cy="3919393"/>
          </a:xfrm>
        </p:spPr>
        <p:txBody>
          <a:bodyPr/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Одним из проявлений коррупции является взятка. </a:t>
            </a:r>
          </a:p>
          <a:p>
            <a:pPr marL="0" indent="0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Взятка – это получение должностным лицом от другого лица денег или иных благ, за которые им будут оказаны какие-либо услуги.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24837" y="2666992"/>
            <a:ext cx="2857500" cy="28575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281327802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В каких сферах коррупция чаще всего себя проявляет?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Сфера медицины</a:t>
            </a:r>
          </a:p>
          <a:p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Сфера образования</a:t>
            </a:r>
          </a:p>
          <a:p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суд</a:t>
            </a: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6716034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21065113">
            <a:off x="685800" y="1678577"/>
            <a:ext cx="10396882" cy="1151965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Коррупция не только приносит вред обществу, но и не гарантирует результата!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0028" y="1956707"/>
            <a:ext cx="1110343" cy="134438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95085169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Методы борьбы с коррупцией: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Специфика наборов методов по борьбе с коррупцией, принимаемых каждой страной, уникальна и зависит не только от политической и экономической стабильности, о и от обычаев и традиций, религиозных особенностей и уровня правовой культуры.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942116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k-K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Сыбайлас жемқорлық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kk-K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(латынша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corruptio</a:t>
            </a:r>
            <a:r>
              <a:rPr lang="kk-K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 – пара беруді, өзінің қызыметтік дәрежесінің лауазымды тұлғасын жеке баю мақсатында береді. Қазақстанда сыбайлас жемқорлыққа қарсы күрестің тарихы 1992 жылдың басынан басталды – «Қылмыстың ұйымдасқан түріне және сыбайлас жемқорлыққа қарсы күресті күшейту жөніндегі шаралар туралы» жарлығы 1992 жылдың 17 наурыз айында шыққан. 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8873266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21434747">
            <a:off x="777241" y="2063396"/>
            <a:ext cx="10396882" cy="1151965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26 декабря 2014 года утверждена новая антикоррупционная стратегия Республики Казахстан на 2015-2025 годы.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6287197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Цели стратегии: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Повышение эффективности антикоррупционной политики государства.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Вовлечение в антикоррупционное движение всего общества путем создания атмосферы «нулевой» терпимости к любым проявлениям коррупции.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5950174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Ключевые направления стратегии: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Противодействие коррупции в сфере государственной службы.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Внедрение института общественного контроля.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Формирование уровня антикоррупционной культуры.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3876338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21394587">
            <a:off x="685800" y="2344783"/>
            <a:ext cx="10396882" cy="1151965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Для Казахстана преодоление коррупции является одним из главных направлений государственной политики, приоритетность которого четко обозначена главой государства.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6114810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366952" y="624975"/>
            <a:ext cx="3128553" cy="1182189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Вы молодежь обладаете знаниями, необходимыми для решения всеобщих проблем, включая коррупцию. У вас есть обоснованный интерес бороться против коррупции. </a:t>
            </a:r>
          </a:p>
          <a:p>
            <a:pPr marL="0" indent="0" algn="r">
              <a:buNone/>
            </a:pP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Н.А.Назарбаев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361203">
            <a:off x="2769325" y="248195"/>
            <a:ext cx="4323806" cy="24321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996467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4500" y="1733550"/>
            <a:ext cx="3581400" cy="17907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24822107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Дополнительная информация: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Club166294280 – Anticorruption team </a:t>
            </a:r>
          </a:p>
          <a:p>
            <a:pPr algn="ctr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https://alimnurov.wixsite.com/akilova</a:t>
            </a:r>
            <a:endParaRPr lang="kk-KZ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https://online.zakon.kz</a:t>
            </a:r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4485928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4081140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3989080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2905144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kk-K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Сыбайлас жемқорлық екі жолмен жүзеге асырылады: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kk-K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 Мемлекеттік қызыметшінің өзі алдына келген адамды пара, сыйақы беруге мәжбүрлеу.</a:t>
            </a:r>
          </a:p>
          <a:p>
            <a:r>
              <a:rPr lang="kk-K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 Белгілі бір адам, бұл ұйымдасқан қылмыс өкілі болуы мүмкін, мемлекеттік кызыметшіге көп жағдайда психологиялық қысым көрсетіп, оны «сатып алу» мақсатында пара, сйыақы алуға итермелейді. 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0508004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7821992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9133968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1" y="1456508"/>
            <a:ext cx="1861456" cy="1534886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399666">
            <a:off x="104771" y="265322"/>
            <a:ext cx="3705785" cy="3705785"/>
          </a:xfrm>
        </p:spPr>
      </p:pic>
      <p:sp>
        <p:nvSpPr>
          <p:cNvPr id="5" name="TextBox 4"/>
          <p:cNvSpPr txBox="1"/>
          <p:nvPr/>
        </p:nvSpPr>
        <p:spPr>
          <a:xfrm>
            <a:off x="5042263" y="1227909"/>
            <a:ext cx="6296297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«Сыбайлас жемқорлық – бұл ғаламдық мәселе, одан әлемнің бірде-бір мемлекеті, бірде-бір саяси дүйе, бірде-бір саяси тәртіп қорғалған емес.»</a:t>
            </a:r>
          </a:p>
          <a:p>
            <a:endParaRPr lang="kk-KZ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kk-KZ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kk-KZ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Н.Ә.Назарбаев   </a:t>
            </a:r>
            <a:r>
              <a:rPr lang="kk-K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9407701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72938" y="1143000"/>
            <a:ext cx="7412020" cy="2279469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2228" y="0"/>
            <a:ext cx="8543109" cy="557159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88089601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k-K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Сыбайлас жемқорлық: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kk-K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Сыбайлас жемқорлық құбылысының өзіне тән белгілері бар.</a:t>
            </a:r>
          </a:p>
          <a:p>
            <a:r>
              <a:rPr lang="kk-K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Әрбір мемлекет қазіргі құқықтық дәстүрлер негізінде өздерінің жемқорлыққа қарсы құралдар жиынтығын анықтайды. </a:t>
            </a:r>
          </a:p>
          <a:p>
            <a:r>
              <a:rPr lang="kk-K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Сыбайлас жемқорлық – бұл, ең алдымен, әлеуметтік құбылыс. 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6868849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трелка вниз 4"/>
          <p:cNvSpPr/>
          <p:nvPr/>
        </p:nvSpPr>
        <p:spPr>
          <a:xfrm>
            <a:off x="5471672" y="1837765"/>
            <a:ext cx="822960" cy="103606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kk-KZ" dirty="0" smtClean="0"/>
          </a:p>
          <a:p>
            <a:endParaRPr lang="kk-KZ" dirty="0"/>
          </a:p>
          <a:p>
            <a:endParaRPr lang="kk-KZ" dirty="0" smtClean="0"/>
          </a:p>
          <a:p>
            <a:endParaRPr lang="kk-KZ" dirty="0"/>
          </a:p>
          <a:p>
            <a:pPr marL="0" indent="0">
              <a:buNone/>
            </a:pPr>
            <a:r>
              <a:rPr lang="kk-K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Нәтижесінде: Қызыметке ретсіз қабылдау және көтермелеу, қоғамдық мүліктерді талан-таражға салу.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Овал 3"/>
          <p:cNvSpPr/>
          <p:nvPr/>
        </p:nvSpPr>
        <p:spPr>
          <a:xfrm>
            <a:off x="4093541" y="226819"/>
            <a:ext cx="3579223" cy="172376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Жемқорлықтың жалпылама белгілері</a:t>
            </a: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Овал 5"/>
          <p:cNvSpPr/>
          <p:nvPr/>
        </p:nvSpPr>
        <p:spPr>
          <a:xfrm>
            <a:off x="209006" y="2690949"/>
            <a:ext cx="2246811" cy="133484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Лауазымды адам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Овал 6"/>
          <p:cNvSpPr/>
          <p:nvPr/>
        </p:nvSpPr>
        <p:spPr>
          <a:xfrm>
            <a:off x="4813599" y="2986644"/>
            <a:ext cx="2325189" cy="138466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Ақша немесе мүлік пара алу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Овал 7"/>
          <p:cNvSpPr/>
          <p:nvPr/>
        </p:nvSpPr>
        <p:spPr>
          <a:xfrm>
            <a:off x="9049230" y="2575817"/>
            <a:ext cx="2346448" cy="144997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Пара беруші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0" name="Прямая со стрелкой 9"/>
          <p:cNvCxnSpPr/>
          <p:nvPr/>
        </p:nvCxnSpPr>
        <p:spPr>
          <a:xfrm>
            <a:off x="2455817" y="3358371"/>
            <a:ext cx="1802674" cy="32060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 стрелкой 12"/>
          <p:cNvCxnSpPr/>
          <p:nvPr/>
        </p:nvCxnSpPr>
        <p:spPr>
          <a:xfrm flipH="1">
            <a:off x="7615582" y="3300805"/>
            <a:ext cx="1433648" cy="37817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9250215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kk-K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сыбайлас жемқорлыққа жол жоқ!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Овал 3"/>
          <p:cNvSpPr/>
          <p:nvPr/>
        </p:nvSpPr>
        <p:spPr>
          <a:xfrm>
            <a:off x="4426644" y="1837765"/>
            <a:ext cx="2913017" cy="130628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жемқорлық</a:t>
            </a:r>
            <a:endParaRPr lang="ru-RU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1" name="Прямая со стрелкой 10"/>
          <p:cNvCxnSpPr>
            <a:stCxn id="4" idx="2"/>
          </p:cNvCxnSpPr>
          <p:nvPr/>
        </p:nvCxnSpPr>
        <p:spPr>
          <a:xfrm flipH="1">
            <a:off x="3409406" y="2490908"/>
            <a:ext cx="1017238" cy="65314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 стрелкой 12"/>
          <p:cNvCxnSpPr>
            <a:stCxn id="4" idx="4"/>
          </p:cNvCxnSpPr>
          <p:nvPr/>
        </p:nvCxnSpPr>
        <p:spPr>
          <a:xfrm flipH="1">
            <a:off x="5883152" y="3144050"/>
            <a:ext cx="1" cy="76174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 стрелкой 14"/>
          <p:cNvCxnSpPr/>
          <p:nvPr/>
        </p:nvCxnSpPr>
        <p:spPr>
          <a:xfrm>
            <a:off x="7339661" y="2490907"/>
            <a:ext cx="1017238" cy="49882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Овал 15"/>
          <p:cNvSpPr/>
          <p:nvPr/>
        </p:nvSpPr>
        <p:spPr>
          <a:xfrm>
            <a:off x="1554480" y="3239589"/>
            <a:ext cx="2259874" cy="161979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Параға сатып алу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Овал 16"/>
          <p:cNvSpPr/>
          <p:nvPr/>
        </p:nvSpPr>
        <p:spPr>
          <a:xfrm>
            <a:off x="4683034" y="3905794"/>
            <a:ext cx="2540726" cy="168729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сатқындық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Овал 17"/>
          <p:cNvSpPr/>
          <p:nvPr/>
        </p:nvSpPr>
        <p:spPr>
          <a:xfrm>
            <a:off x="8046720" y="3239589"/>
            <a:ext cx="2364377" cy="174685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Көрәнбейтін қылмыстың бір түрі</a:t>
            </a: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9690383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kk-K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Қазақстанда жемқорлықтың жиі кездесетін салалар: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kk-KZ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Медицина саласы</a:t>
            </a:r>
          </a:p>
          <a:p>
            <a:r>
              <a:rPr lang="kk-KZ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Оқу саласы</a:t>
            </a:r>
          </a:p>
          <a:p>
            <a:r>
              <a:rPr lang="kk-KZ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Сот саласы </a:t>
            </a: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1309094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NewsPrint">
  <a:themeElements>
    <a:clrScheme name="NewsPrint">
      <a:dk1>
        <a:sysClr val="windowText" lastClr="000000"/>
      </a:dk1>
      <a:lt1>
        <a:sysClr val="window" lastClr="FFFFFF"/>
      </a:lt1>
      <a:dk2>
        <a:srgbClr val="303030"/>
      </a:dk2>
      <a:lt2>
        <a:srgbClr val="DEDEE0"/>
      </a:lt2>
      <a:accent1>
        <a:srgbClr val="AD0101"/>
      </a:accent1>
      <a:accent2>
        <a:srgbClr val="726056"/>
      </a:accent2>
      <a:accent3>
        <a:srgbClr val="AC956E"/>
      </a:accent3>
      <a:accent4>
        <a:srgbClr val="808DA9"/>
      </a:accent4>
      <a:accent5>
        <a:srgbClr val="424E5B"/>
      </a:accent5>
      <a:accent6>
        <a:srgbClr val="730E00"/>
      </a:accent6>
      <a:hlink>
        <a:srgbClr val="D26900"/>
      </a:hlink>
      <a:folHlink>
        <a:srgbClr val="D89243"/>
      </a:folHlink>
    </a:clrScheme>
    <a:fontScheme name="NewsPrint">
      <a:majorFont>
        <a:latin typeface="Impact"/>
        <a:ea typeface=""/>
        <a:cs typeface=""/>
        <a:font script="Jpan" typeface="HGP創英角ｺﾞｼｯｸUB"/>
        <a:font script="Hang" typeface="HY견고딕"/>
        <a:font script="Hans" typeface="微软雅黑"/>
        <a:font script="Hant" typeface="微軟正黑體"/>
        <a:font script="Arab" typeface="Tahoma"/>
        <a:font script="Hebr" typeface="To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NewsPrint">
      <a:fillStyleLst>
        <a:solidFill>
          <a:schemeClr val="phClr"/>
        </a:solidFill>
        <a:gradFill rotWithShape="1">
          <a:gsLst>
            <a:gs pos="0">
              <a:schemeClr val="phClr">
                <a:tint val="37000"/>
                <a:hueMod val="100000"/>
                <a:satMod val="200000"/>
                <a:lumMod val="88000"/>
              </a:schemeClr>
            </a:gs>
            <a:gs pos="100000">
              <a:schemeClr val="phClr">
                <a:tint val="53000"/>
                <a:shade val="100000"/>
                <a:hueMod val="100000"/>
                <a:satMod val="350000"/>
                <a:lumMod val="79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83000"/>
                <a:shade val="100000"/>
                <a:alpha val="100000"/>
                <a:hueMod val="100000"/>
                <a:satMod val="220000"/>
                <a:lumMod val="90000"/>
              </a:schemeClr>
            </a:gs>
            <a:gs pos="76000">
              <a:schemeClr val="phClr">
                <a:shade val="100000"/>
              </a:schemeClr>
            </a:gs>
            <a:gs pos="100000">
              <a:schemeClr val="phClr">
                <a:shade val="93000"/>
                <a:alpha val="100000"/>
                <a:satMod val="100000"/>
                <a:lumMod val="93000"/>
              </a:schemeClr>
            </a:gs>
          </a:gsLst>
          <a:path path="circle">
            <a:fillToRect l="15000" t="15000" r="100000" b="100000"/>
          </a:path>
        </a:gradFill>
      </a:fillStyleLst>
      <a:lnStyleLst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12700" dir="528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12700">
            <a:bevelT w="31750" h="127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3000"/>
              </a:schemeClr>
            </a:gs>
            <a:gs pos="100000">
              <a:schemeClr val="phClr">
                <a:shade val="55000"/>
              </a:schemeClr>
            </a:gs>
          </a:gsLst>
          <a:lin ang="5400000" scaled="1"/>
        </a:gradFill>
        <a:blipFill rotWithShape="1">
          <a:blip xmlns:r="http://schemas.openxmlformats.org/officeDocument/2006/relationships" r:embed="rId1">
            <a:duotone>
              <a:schemeClr val="phClr">
                <a:shade val="20000"/>
                <a:satMod val="350000"/>
                <a:lumMod val="125000"/>
              </a:schemeClr>
              <a:schemeClr val="phClr">
                <a:tint val="90000"/>
                <a:satMod val="25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Newsprint</Template>
  <TotalTime>94</TotalTime>
  <Words>542</Words>
  <Application>Microsoft Office PowerPoint</Application>
  <PresentationFormat>Произвольный</PresentationFormat>
  <Paragraphs>65</Paragraphs>
  <Slides>31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31</vt:i4>
      </vt:variant>
    </vt:vector>
  </HeadingPairs>
  <TitlesOfParts>
    <vt:vector size="32" baseType="lpstr">
      <vt:lpstr>NewsPrint</vt:lpstr>
      <vt:lpstr>Сыбайлас жемқорлық және қоғам</vt:lpstr>
      <vt:lpstr>Сыбайлас жемқорлық</vt:lpstr>
      <vt:lpstr>Сыбайлас жемқорлық екі жолмен жүзеге асырылады:</vt:lpstr>
      <vt:lpstr>Презентация PowerPoint</vt:lpstr>
      <vt:lpstr>Презентация PowerPoint</vt:lpstr>
      <vt:lpstr>Сыбайлас жемқорлық:</vt:lpstr>
      <vt:lpstr>Презентация PowerPoint</vt:lpstr>
      <vt:lpstr>сыбайлас жемқорлыққа жол жоқ!</vt:lpstr>
      <vt:lpstr>Қазақстанда жемқорлықтың жиі кездесетін салалар:</vt:lpstr>
      <vt:lpstr>Күшіңе сенбе, адал ісіңе сен!</vt:lpstr>
      <vt:lpstr>қосымша ақпарат</vt:lpstr>
      <vt:lpstr>Презентация PowerPoint</vt:lpstr>
      <vt:lpstr>Презентация PowerPoint</vt:lpstr>
      <vt:lpstr>Презентация PowerPoint</vt:lpstr>
      <vt:lpstr>Презентация PowerPoint</vt:lpstr>
      <vt:lpstr>Взятка</vt:lpstr>
      <vt:lpstr>В каких сферах коррупция чаще всего себя проявляет?</vt:lpstr>
      <vt:lpstr>Коррупция не только приносит вред обществу, но и не гарантирует результата!</vt:lpstr>
      <vt:lpstr>Методы борьбы с коррупцией:</vt:lpstr>
      <vt:lpstr>26 декабря 2014 года утверждена новая антикоррупционная стратегия Республики Казахстан на 2015-2025 годы.</vt:lpstr>
      <vt:lpstr>Цели стратегии:</vt:lpstr>
      <vt:lpstr>Ключевые направления стратегии:</vt:lpstr>
      <vt:lpstr>Для Казахстана преодоление коррупции является одним из главных направлений государственной политики, приоритетность которого четко обозначена главой государства.</vt:lpstr>
      <vt:lpstr>Презентация PowerPoint</vt:lpstr>
      <vt:lpstr>Презентация PowerPoint</vt:lpstr>
      <vt:lpstr>Дополнительная информация: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Жаксылык Анека</dc:creator>
  <cp:lastModifiedBy>Пользователь Windows</cp:lastModifiedBy>
  <cp:revision>12</cp:revision>
  <dcterms:created xsi:type="dcterms:W3CDTF">2018-05-17T18:08:14Z</dcterms:created>
  <dcterms:modified xsi:type="dcterms:W3CDTF">2022-05-05T06:32:36Z</dcterms:modified>
</cp:coreProperties>
</file>